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31" r:id="rId3"/>
    <p:sldId id="336" r:id="rId4"/>
    <p:sldId id="261" r:id="rId5"/>
    <p:sldId id="325" r:id="rId6"/>
    <p:sldId id="33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44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3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4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9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9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8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9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3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TT Norms Regular" panose="02000503030000020003" pitchFamily="50" charset="-52"/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TT Norms Regular" panose="02000503030000020003" pitchFamily="50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TT Norms Regular" panose="02000503030000020003" pitchFamily="50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37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TT Norms Regular" panose="02000503030000020003" pitchFamily="50" charset="-52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TT Norms Regular" panose="02000503030000020003" pitchFamily="50" charset="-52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TT Norms Regular" panose="02000503030000020003" pitchFamily="50" charset="-52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TT Norms Regular" panose="02000503030000020003" pitchFamily="50" charset="-52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TT Norms Regular" panose="02000503030000020003" pitchFamily="50" charset="-52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TT Norms Regular" panose="02000503030000020003" pitchFamily="50" charset="-52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1FE7E22-F501-4B98-8224-2BFE133E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423" y="0"/>
            <a:ext cx="6198577" cy="6858000"/>
          </a:xfrm>
          <a:prstGeom prst="rect">
            <a:avLst/>
          </a:prstGeom>
        </p:spPr>
      </p:pic>
      <p:sp>
        <p:nvSpPr>
          <p:cNvPr id="70" name="Rectangle 6">
            <a:extLst>
              <a:ext uri="{FF2B5EF4-FFF2-40B4-BE49-F238E27FC236}">
                <a16:creationId xmlns="" xmlns:a16="http://schemas.microsoft.com/office/drawing/2014/main" id="{EE35AA2D-3FDE-4574-9A5A-A3679C23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33" y="2191858"/>
            <a:ext cx="8208510" cy="32624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altLang="ru-RU" sz="2800" dirty="0">
                <a:ln w="3175" cmpd="sng">
                  <a:noFill/>
                </a:ln>
                <a:solidFill>
                  <a:srgbClr val="F57519"/>
                </a:solidFill>
                <a:latin typeface="TT Norms Bold" panose="02000803040000020004" pitchFamily="50" charset="-52"/>
                <a:cs typeface="Arial" panose="020B0604020202020204" pitchFamily="34" charset="0"/>
              </a:rPr>
              <a:t>Анализ нецелевой активности CRISPR/Cas9 в дрожжевой модели </a:t>
            </a:r>
            <a:endParaRPr lang="en-US" altLang="ru-RU" sz="2800" dirty="0" smtClean="0">
              <a:ln w="3175" cmpd="sng">
                <a:noFill/>
              </a:ln>
              <a:solidFill>
                <a:srgbClr val="F57519"/>
              </a:solidFill>
              <a:latin typeface="TT Norms Bold" panose="02000803040000020004" pitchFamily="50" charset="-52"/>
              <a:cs typeface="Arial" panose="020B0604020202020204" pitchFamily="34" charset="0"/>
            </a:endParaRPr>
          </a:p>
          <a:p>
            <a:pPr lvl="0" defTabSz="457200">
              <a:defRPr/>
            </a:pPr>
            <a:endParaRPr kumimoji="0" lang="ru-RU" altLang="ru-RU" sz="2800" b="0" i="0" u="none" strike="noStrike" kern="1200" cap="none" spc="0" normalizeH="0" baseline="0" noProof="0" dirty="0">
              <a:ln w="3175" cmpd="sng">
                <a:noFill/>
              </a:ln>
              <a:solidFill>
                <a:srgbClr val="A1A7AC"/>
              </a:solidFill>
              <a:effectLst/>
              <a:uLnTx/>
              <a:uFillTx/>
              <a:latin typeface="TT Norms Bold" panose="020B0604020202020204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Light" panose="02000503020000020003" pitchFamily="50" charset="-52"/>
                <a:ea typeface="+mn-ea"/>
                <a:cs typeface="Arial" panose="020B0604020202020204" pitchFamily="34" charset="0"/>
              </a:rPr>
              <a:t>Андрей Шумега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 w="3175" cmpd="sng">
                <a:noFill/>
              </a:ln>
              <a:solidFill>
                <a:srgbClr val="A1A7AC"/>
              </a:solidFill>
              <a:effectLst/>
              <a:uLnTx/>
              <a:uFillTx/>
              <a:latin typeface="TT Norms Light" panose="02000503020000020003" pitchFamily="50" charset="-52"/>
              <a:ea typeface="+mn-ea"/>
              <a:cs typeface="Arial" panose="020B0604020202020204" pitchFamily="34" charset="0"/>
            </a:endParaRPr>
          </a:p>
          <a:p>
            <a:pPr lvl="0" defTabSz="457200"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Light" panose="02000503020000020003" pitchFamily="50" charset="-52"/>
                <a:ea typeface="+mn-ea"/>
                <a:cs typeface="Arial" panose="020B0604020202020204" pitchFamily="34" charset="0"/>
              </a:rPr>
              <a:t>Научный руководитель: </a:t>
            </a:r>
            <a:r>
              <a:rPr kumimoji="0" lang="en-US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Light" panose="02000503020000020003" pitchFamily="50" charset="-52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200" dirty="0" err="1" smtClean="0">
                <a:solidFill>
                  <a:srgbClr val="A1A7AC"/>
                </a:solidFill>
                <a:latin typeface="TT Norms Light" panose="02000503020000020003" pitchFamily="50" charset="-52"/>
                <a:cs typeface="Arial" panose="020B0604020202020204" pitchFamily="34" charset="0"/>
              </a:rPr>
              <a:t>Степченкова</a:t>
            </a:r>
            <a:r>
              <a:rPr lang="ru-RU" altLang="ru-RU" sz="2200" dirty="0" smtClean="0">
                <a:solidFill>
                  <a:srgbClr val="A1A7AC"/>
                </a:solidFill>
                <a:latin typeface="TT Norms Light" panose="02000503020000020003" pitchFamily="50" charset="-52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rgbClr val="A1A7AC"/>
                </a:solidFill>
                <a:latin typeface="TT Norms Light" panose="02000503020000020003" pitchFamily="50" charset="-52"/>
                <a:cs typeface="Arial" panose="020B0604020202020204" pitchFamily="34" charset="0"/>
              </a:rPr>
              <a:t>Е.И</a:t>
            </a: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A1A7AC"/>
              </a:solidFill>
              <a:effectLst/>
              <a:uLnTx/>
              <a:uFillTx/>
              <a:latin typeface="TT Norms Light" panose="02000503020000020003" pitchFamily="50" charset="-52"/>
              <a:ea typeface="+mn-ea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  <a:latin typeface="TT Norms Light" panose="02000503020000020003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T Norms Light" panose="02000503020000020003"/>
              </a:rPr>
              <a:t>Институт </a:t>
            </a:r>
            <a:r>
              <a:rPr lang="ru-RU" sz="1400" dirty="0">
                <a:solidFill>
                  <a:schemeClr val="bg1"/>
                </a:solidFill>
                <a:latin typeface="TT Norms Light" panose="02000503020000020003"/>
              </a:rPr>
              <a:t>общей генетики им. Н.И. Вавилова РАН, Санкт-Петербургский </a:t>
            </a:r>
            <a:r>
              <a:rPr lang="ru-RU" sz="1400" dirty="0" smtClean="0">
                <a:solidFill>
                  <a:schemeClr val="bg1"/>
                </a:solidFill>
                <a:latin typeface="TT Norms Light" panose="02000503020000020003"/>
              </a:rPr>
              <a:t>филиал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T Norms Light" panose="02000503020000020003"/>
              </a:rPr>
              <a:t>Санкт-Петербургский государственный университет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A1A7AC"/>
              </a:solidFill>
              <a:effectLst/>
              <a:uLnTx/>
              <a:uFillTx/>
              <a:latin typeface="TT Norms Light" panose="02000503020000020003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D23E6F8-0F62-4AEC-92F3-B206B8C2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33" y="5572304"/>
            <a:ext cx="140336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Medium" panose="02000803030000020003" pitchFamily="50" charset="-52"/>
                <a:ea typeface="+mn-ea"/>
                <a:cs typeface="+mn-cs"/>
              </a:rPr>
              <a:t>shumega84@mail.ru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57519"/>
              </a:solidFill>
              <a:effectLst/>
              <a:uLnTx/>
              <a:uFillTx/>
              <a:latin typeface="TT Norms Medium" panose="02000803030000020003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B6957EE-A9D6-43C5-A4FC-F599524D083D}"/>
              </a:ext>
            </a:extLst>
          </p:cNvPr>
          <p:cNvSpPr/>
          <p:nvPr/>
        </p:nvSpPr>
        <p:spPr>
          <a:xfrm>
            <a:off x="11467430" y="6122690"/>
            <a:ext cx="108620" cy="108620"/>
          </a:xfrm>
          <a:prstGeom prst="ellipse">
            <a:avLst/>
          </a:prstGeom>
          <a:solidFill>
            <a:srgbClr val="F57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9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03DCADD-AC2D-4AA1-8B94-D21F571B65BD}"/>
              </a:ext>
            </a:extLst>
          </p:cNvPr>
          <p:cNvSpPr/>
          <p:nvPr/>
        </p:nvSpPr>
        <p:spPr>
          <a:xfrm>
            <a:off x="254582" y="2133659"/>
            <a:ext cx="659478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57519"/>
              </a:buClr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Индукция направленных одно- и </a:t>
            </a:r>
            <a:r>
              <a:rPr kumimoji="0" lang="ru-RU" altLang="ru-RU" sz="20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двунитевых</a:t>
            </a:r>
            <a:r>
              <a:rPr kumimoji="0" lang="ru-RU" alt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разрывов, замен оснований, вставок и </a:t>
            </a:r>
            <a:r>
              <a:rPr kumimoji="0" lang="ru-RU" altLang="ru-RU" sz="20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делеций</a:t>
            </a:r>
            <a:r>
              <a:rPr kumimoji="0" lang="ru-RU" alt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фрагментов ДНК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57519"/>
              </a:buClr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57519"/>
              </a:buClr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57519"/>
              </a:buClr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57519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08.12.2023 </a:t>
            </a: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treatment for sickle cell disease</a:t>
            </a:r>
            <a:endParaRPr kumimoji="0" lang="ru-RU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3DC86D1-8BCF-4C5A-8B3B-875F7E2137B8}"/>
              </a:ext>
            </a:extLst>
          </p:cNvPr>
          <p:cNvSpPr/>
          <p:nvPr/>
        </p:nvSpPr>
        <p:spPr>
          <a:xfrm>
            <a:off x="727022" y="260648"/>
            <a:ext cx="10940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ИСПОЛЬЗОВАНИЕ В ПРИКЛАДНЫХ И ФУНДАМЕНТАЛЬНЫХ ИССЛЕДОВАНИЯХ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95E6653-E602-4D8F-9D3D-782CF5CECCE3}"/>
              </a:ext>
            </a:extLst>
          </p:cNvPr>
          <p:cNvSpPr/>
          <p:nvPr/>
        </p:nvSpPr>
        <p:spPr>
          <a:xfrm>
            <a:off x="11477179" y="6177702"/>
            <a:ext cx="71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58D823-B480-4D26-B1D7-9A650DAF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052736"/>
            <a:ext cx="5087402" cy="52048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ED1D30-4E07-4B9F-B376-A47641381C33}"/>
              </a:ext>
            </a:extLst>
          </p:cNvPr>
          <p:cNvSpPr/>
          <p:nvPr/>
        </p:nvSpPr>
        <p:spPr>
          <a:xfrm>
            <a:off x="8592942" y="3429000"/>
            <a:ext cx="143811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CRISPR/Cas</a:t>
            </a: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9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T Norms Regular" panose="020B0604020202020204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системы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0F16EF3-D559-4503-9F3E-402506E75CE3}"/>
              </a:ext>
            </a:extLst>
          </p:cNvPr>
          <p:cNvSpPr/>
          <p:nvPr/>
        </p:nvSpPr>
        <p:spPr>
          <a:xfrm>
            <a:off x="8413220" y="1484784"/>
            <a:ext cx="1809967" cy="492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Фундаментальные исследования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219F2D1-AB5D-44B1-B72C-251DF4E001A7}"/>
              </a:ext>
            </a:extLst>
          </p:cNvPr>
          <p:cNvSpPr/>
          <p:nvPr/>
        </p:nvSpPr>
        <p:spPr>
          <a:xfrm>
            <a:off x="6802495" y="2503929"/>
            <a:ext cx="1537788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Генная терапия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6FEDFB5-FF75-4B33-8237-DF9F40CADDB0}"/>
              </a:ext>
            </a:extLst>
          </p:cNvPr>
          <p:cNvSpPr/>
          <p:nvPr/>
        </p:nvSpPr>
        <p:spPr>
          <a:xfrm>
            <a:off x="6744072" y="4293096"/>
            <a:ext cx="153778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Молекулярная диагностика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74C1E9A-83EC-4264-90E7-59A94F271CE3}"/>
              </a:ext>
            </a:extLst>
          </p:cNvPr>
          <p:cNvSpPr/>
          <p:nvPr/>
        </p:nvSpPr>
        <p:spPr>
          <a:xfrm>
            <a:off x="10152481" y="4430583"/>
            <a:ext cx="161623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Лекарственные мишени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F9F92EE-F3E6-4381-8B40-212FA53A52E0}"/>
              </a:ext>
            </a:extLst>
          </p:cNvPr>
          <p:cNvSpPr/>
          <p:nvPr/>
        </p:nvSpPr>
        <p:spPr>
          <a:xfrm>
            <a:off x="10223187" y="2492896"/>
            <a:ext cx="1666710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Борьба с инфекционными агентами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4B2A39-32DC-4675-AFB4-F9E4879D51D0}"/>
              </a:ext>
            </a:extLst>
          </p:cNvPr>
          <p:cNvSpPr/>
          <p:nvPr/>
        </p:nvSpPr>
        <p:spPr>
          <a:xfrm>
            <a:off x="8470326" y="5157192"/>
            <a:ext cx="1537788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Трансгенные животные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/</a:t>
            </a:r>
            <a:endParaRPr kumimoji="0" lang="ru-RU" sz="14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T Norms Regular" panose="020B0604020202020204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253182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3DC86D1-8BCF-4C5A-8B3B-875F7E2137B8}"/>
              </a:ext>
            </a:extLst>
          </p:cNvPr>
          <p:cNvSpPr/>
          <p:nvPr/>
        </p:nvSpPr>
        <p:spPr>
          <a:xfrm>
            <a:off x="234887" y="109197"/>
            <a:ext cx="130018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ОГРАНИЧЕНИЯ И КЛЮЧЕВЫЕ ФАКТОРЫ ГЕНОМНОГО РЕДАКТИРОВАНИЯ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95E6653-E602-4D8F-9D3D-782CF5CECCE3}"/>
              </a:ext>
            </a:extLst>
          </p:cNvPr>
          <p:cNvSpPr/>
          <p:nvPr/>
        </p:nvSpPr>
        <p:spPr>
          <a:xfrm>
            <a:off x="11477179" y="6177702"/>
            <a:ext cx="71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3D1C0CF-4F1D-4F8D-B6CF-C41789EB1B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1677" b="5145"/>
          <a:stretch/>
        </p:blipFill>
        <p:spPr bwMode="auto">
          <a:xfrm>
            <a:off x="3215680" y="1556792"/>
            <a:ext cx="6696744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D7DD217-6B5C-48A7-B793-C480B1CD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48" y="6485484"/>
            <a:ext cx="367240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Medium" panose="02000803030000020003" pitchFamily="50" charset="-52"/>
                <a:ea typeface="+mn-ea"/>
                <a:cs typeface="+mn-cs"/>
              </a:rPr>
              <a:t>Методы изучения-</a:t>
            </a:r>
            <a:r>
              <a:rPr kumimoji="0" lang="en-US" alt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Medium" panose="02000803030000020003" pitchFamily="50" charset="-52"/>
                <a:ea typeface="+mn-ea"/>
                <a:cs typeface="+mn-cs"/>
              </a:rPr>
              <a:t>In vitro, In silico, In vivo</a:t>
            </a:r>
            <a:endParaRPr kumimoji="0" lang="ru-RU" altLang="ru-RU" sz="1400" b="0" i="1" u="none" strike="noStrike" kern="1200" cap="none" spc="0" normalizeH="0" baseline="0" noProof="0" dirty="0">
              <a:ln>
                <a:noFill/>
              </a:ln>
              <a:solidFill>
                <a:srgbClr val="F57519"/>
              </a:solidFill>
              <a:effectLst/>
              <a:uLnTx/>
              <a:uFillTx/>
              <a:latin typeface="TT Norms Medium" panose="02000803030000020003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="" xmlns:a16="http://schemas.microsoft.com/office/drawing/2014/main" id="{230E33AB-90CF-416E-B8B3-C899012B8D97}"/>
              </a:ext>
            </a:extLst>
          </p:cNvPr>
          <p:cNvSpPr txBox="1">
            <a:spLocks/>
          </p:cNvSpPr>
          <p:nvPr/>
        </p:nvSpPr>
        <p:spPr>
          <a:xfrm>
            <a:off x="1678346" y="791705"/>
            <a:ext cx="4741690" cy="477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Эффективность </a:t>
            </a:r>
            <a:r>
              <a:rPr kumimoji="0" lang="ru-RU" altLang="ru-RU" sz="18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двунитевого</a:t>
            </a: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разреза (</a:t>
            </a: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on-target)</a:t>
            </a: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</a:t>
            </a:r>
            <a:endParaRPr kumimoji="0" lang="en-US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>
                <a:srgbClr val="F57519"/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1F2EDF71-CFE0-461D-BD3B-A668FFDB44ED}"/>
              </a:ext>
            </a:extLst>
          </p:cNvPr>
          <p:cNvSpPr txBox="1">
            <a:spLocks/>
          </p:cNvSpPr>
          <p:nvPr/>
        </p:nvSpPr>
        <p:spPr>
          <a:xfrm>
            <a:off x="479376" y="2550171"/>
            <a:ext cx="3233881" cy="1814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Способ доставки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Модификации </a:t>
            </a:r>
            <a:r>
              <a:rPr kumimoji="0" lang="en-US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Cas9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gRNA</a:t>
            </a:r>
            <a:endParaRPr kumimoji="0" lang="ru-RU" altLang="ru-RU" sz="16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PAM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Клеточный цикл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Репарация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Структура хроматина</a:t>
            </a:r>
            <a:endParaRPr kumimoji="0" lang="en-US" altLang="ru-RU" sz="16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>
                <a:srgbClr val="F57519"/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>
                <a:srgbClr val="F57519"/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419355CC-5E8D-428D-90E4-429D440C91C0}"/>
              </a:ext>
            </a:extLst>
          </p:cNvPr>
          <p:cNvSpPr txBox="1">
            <a:spLocks/>
          </p:cNvSpPr>
          <p:nvPr/>
        </p:nvSpPr>
        <p:spPr>
          <a:xfrm>
            <a:off x="6528048" y="769673"/>
            <a:ext cx="4778739" cy="431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Неспецифическая активность </a:t>
            </a:r>
            <a:endParaRPr kumimoji="0" lang="en-US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off-target</a:t>
            </a: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) </a:t>
            </a:r>
            <a:endParaRPr kumimoji="0" lang="en-US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21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CE2B758-1B30-435F-9154-83C1C60E1E20}"/>
              </a:ext>
            </a:extLst>
          </p:cNvPr>
          <p:cNvSpPr/>
          <p:nvPr/>
        </p:nvSpPr>
        <p:spPr>
          <a:xfrm>
            <a:off x="407368" y="1757134"/>
            <a:ext cx="11634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0" lang="ru-RU" alt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in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vivo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модели на основе </a:t>
            </a:r>
            <a:r>
              <a:rPr kumimoji="0" lang="en-US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Saccharomyces cerevisiae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1A7AC"/>
                </a:solidFill>
                <a:effectLst/>
                <a:uLnTx/>
                <a:uFillTx/>
                <a:latin typeface="TT Norms Bold" panose="02000803040000020004" pitchFamily="50" charset="-52"/>
                <a:ea typeface="+mn-ea"/>
                <a:cs typeface="Arial" panose="020B0604020202020204" pitchFamily="34" charset="0"/>
              </a:rPr>
              <a:t>для изучения влияния ключевых факторов геномного редактирования на специфическую и неспецифическую мутагенную активность Cas9</a:t>
            </a:r>
          </a:p>
        </p:txBody>
      </p:sp>
      <p:sp useBgFill="1">
        <p:nvSpPr>
          <p:cNvPr id="5" name="Овал 4">
            <a:extLst>
              <a:ext uri="{FF2B5EF4-FFF2-40B4-BE49-F238E27FC236}">
                <a16:creationId xmlns="" xmlns:a16="http://schemas.microsoft.com/office/drawing/2014/main" id="{BEDA2965-79DC-459D-91A7-B2BEC82D8CFB}"/>
              </a:ext>
            </a:extLst>
          </p:cNvPr>
          <p:cNvSpPr/>
          <p:nvPr/>
        </p:nvSpPr>
        <p:spPr>
          <a:xfrm>
            <a:off x="470263" y="508000"/>
            <a:ext cx="705394" cy="6676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C6B9961-8D6D-4D61-B4EA-266932E09006}"/>
              </a:ext>
            </a:extLst>
          </p:cNvPr>
          <p:cNvSpPr/>
          <p:nvPr/>
        </p:nvSpPr>
        <p:spPr>
          <a:xfrm>
            <a:off x="557864" y="476672"/>
            <a:ext cx="30178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ЦЕЛЬ РАБОТЫ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B0BBAC3-0E0F-4DD2-ABF3-ECFAFD91E395}"/>
              </a:ext>
            </a:extLst>
          </p:cNvPr>
          <p:cNvSpPr/>
          <p:nvPr/>
        </p:nvSpPr>
        <p:spPr>
          <a:xfrm>
            <a:off x="11477179" y="6177702"/>
            <a:ext cx="71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BA9B06-B909-4AA4-8053-B3A90306F73A}"/>
              </a:ext>
            </a:extLst>
          </p:cNvPr>
          <p:cNvSpPr/>
          <p:nvPr/>
        </p:nvSpPr>
        <p:spPr>
          <a:xfrm>
            <a:off x="911424" y="3780343"/>
            <a:ext cx="6088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401E5E57-0659-464D-B0C7-091573893A48}"/>
              </a:ext>
            </a:extLst>
          </p:cNvPr>
          <p:cNvSpPr txBox="1">
            <a:spLocks/>
          </p:cNvSpPr>
          <p:nvPr/>
        </p:nvSpPr>
        <p:spPr>
          <a:xfrm>
            <a:off x="726493" y="4085051"/>
            <a:ext cx="11634136" cy="878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TT Norms Regular" panose="02000503030000020003" pitchFamily="50" charset="-52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Небольшой геном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Селективные маркеры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Регуляция фазы клеточного цикла </a:t>
            </a: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Регуляция путей репарации </a:t>
            </a: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(rad52</a:t>
            </a:r>
            <a:r>
              <a:rPr kumimoji="0" lang="el-GR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82563" marR="0" lvl="0" indent="-182563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Арсенал методов генной инженерии</a:t>
            </a:r>
            <a:endParaRPr kumimoji="0" lang="en-US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7519"/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07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11363A-C927-4DF7-991A-287D04891E03}"/>
              </a:ext>
            </a:extLst>
          </p:cNvPr>
          <p:cNvSpPr/>
          <p:nvPr/>
        </p:nvSpPr>
        <p:spPr>
          <a:xfrm>
            <a:off x="557863" y="215642"/>
            <a:ext cx="107052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ПРИНЦИП РАБОТЫ ТЕСТ-СИСТЕМЫ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844069C-C6A5-4E4B-9819-17CDDDA41D7E}"/>
              </a:ext>
            </a:extLst>
          </p:cNvPr>
          <p:cNvSpPr/>
          <p:nvPr/>
        </p:nvSpPr>
        <p:spPr>
          <a:xfrm>
            <a:off x="2064107" y="3726899"/>
            <a:ext cx="806434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Снижение жизнеспособности</a:t>
            </a:r>
            <a:endParaRPr kumimoji="0" lang="en-US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Появление колоний </a:t>
            </a:r>
            <a:r>
              <a:rPr kumimoji="0" lang="en-US" sz="18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ura</a:t>
            </a:r>
            <a:r>
              <a:rPr kumimoji="0" lang="en-US" sz="1800" b="0" i="0" u="none" strike="noStrike" kern="1200" cap="none" spc="0" normalizeH="0" baseline="3000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sz="1800" b="0" i="0" u="none" strike="noStrike" kern="1200" cap="none" spc="0" normalizeH="0" baseline="3000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(в результате нетождественной репарации)</a:t>
            </a:r>
            <a:endParaRPr kumimoji="0" lang="ru-RU" alt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Изменение нуклеотидной последовательности </a:t>
            </a:r>
            <a:r>
              <a:rPr kumimoji="0" lang="ru-RU" altLang="ru-RU" sz="18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репортерного</a:t>
            </a:r>
            <a:r>
              <a:rPr kumimoji="0" lang="ru-RU" altLang="ru-RU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00503030000020003" pitchFamily="50" charset="-52"/>
                <a:ea typeface="+mn-ea"/>
                <a:cs typeface="Arial" panose="020B0604020202020204" pitchFamily="34" charset="0"/>
              </a:rPr>
              <a:t> гена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661C4126-980B-4154-BDF8-3367C7927773}"/>
              </a:ext>
            </a:extLst>
          </p:cNvPr>
          <p:cNvGrpSpPr/>
          <p:nvPr/>
        </p:nvGrpSpPr>
        <p:grpSpPr>
          <a:xfrm>
            <a:off x="8978319" y="771124"/>
            <a:ext cx="3022337" cy="2945908"/>
            <a:chOff x="4264531" y="1231187"/>
            <a:chExt cx="3022337" cy="2945908"/>
          </a:xfrm>
        </p:grpSpPr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5F4C1D23-BC73-4C17-8F7A-67ECB69CCDFC}"/>
                </a:ext>
              </a:extLst>
            </p:cNvPr>
            <p:cNvGrpSpPr/>
            <p:nvPr/>
          </p:nvGrpSpPr>
          <p:grpSpPr>
            <a:xfrm>
              <a:off x="4264531" y="1231187"/>
              <a:ext cx="2861243" cy="2945908"/>
              <a:chOff x="4693360" y="1791192"/>
              <a:chExt cx="2861243" cy="2945908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="" xmlns:a16="http://schemas.microsoft.com/office/drawing/2014/main" id="{6DF3B95A-28AF-4DE8-868C-E7858D58F2AC}"/>
                  </a:ext>
                </a:extLst>
              </p:cNvPr>
              <p:cNvGrpSpPr/>
              <p:nvPr/>
            </p:nvGrpSpPr>
            <p:grpSpPr>
              <a:xfrm>
                <a:off x="4693360" y="1791192"/>
                <a:ext cx="2861243" cy="2945908"/>
                <a:chOff x="5441660" y="1610344"/>
                <a:chExt cx="4248440" cy="4472326"/>
              </a:xfrm>
            </p:grpSpPr>
            <p:pic>
              <p:nvPicPr>
                <p:cNvPr id="17" name="Рисунок 16">
                  <a:extLst>
                    <a:ext uri="{FF2B5EF4-FFF2-40B4-BE49-F238E27FC236}">
                      <a16:creationId xmlns="" xmlns:a16="http://schemas.microsoft.com/office/drawing/2014/main" id="{18B06259-9123-41F2-9A32-7773454CCFEF}"/>
                    </a:ext>
                  </a:extLst>
                </p:cNvPr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33" r="22353" b="56210"/>
                <a:stretch/>
              </p:blipFill>
              <p:spPr>
                <a:xfrm>
                  <a:off x="5521532" y="1610344"/>
                  <a:ext cx="3685900" cy="4472326"/>
                </a:xfrm>
                <a:prstGeom prst="rect">
                  <a:avLst/>
                </a:prstGeom>
              </p:spPr>
            </p:pic>
            <p:sp>
              <p:nvSpPr>
                <p:cNvPr id="2" name="Прямоугольник 1">
                  <a:extLst>
                    <a:ext uri="{FF2B5EF4-FFF2-40B4-BE49-F238E27FC236}">
                      <a16:creationId xmlns="" xmlns:a16="http://schemas.microsoft.com/office/drawing/2014/main" id="{93B52B48-ACE2-4F12-848F-21C0A12F4143}"/>
                    </a:ext>
                  </a:extLst>
                </p:cNvPr>
                <p:cNvSpPr/>
                <p:nvPr/>
              </p:nvSpPr>
              <p:spPr>
                <a:xfrm>
                  <a:off x="5441660" y="2425700"/>
                  <a:ext cx="755940" cy="446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" name="Прямоугольник 3">
                  <a:extLst>
                    <a:ext uri="{FF2B5EF4-FFF2-40B4-BE49-F238E27FC236}">
                      <a16:creationId xmlns="" xmlns:a16="http://schemas.microsoft.com/office/drawing/2014/main" id="{9744C909-5F7A-4460-B372-BE658EC84314}"/>
                    </a:ext>
                  </a:extLst>
                </p:cNvPr>
                <p:cNvSpPr/>
                <p:nvPr/>
              </p:nvSpPr>
              <p:spPr>
                <a:xfrm>
                  <a:off x="5441660" y="3670300"/>
                  <a:ext cx="654340" cy="4748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Прямоугольник 4">
                  <a:extLst>
                    <a:ext uri="{FF2B5EF4-FFF2-40B4-BE49-F238E27FC236}">
                      <a16:creationId xmlns="" xmlns:a16="http://schemas.microsoft.com/office/drawing/2014/main" id="{4F7AD783-6EA6-4BC9-BD98-1C2FC7ED26A1}"/>
                    </a:ext>
                  </a:extLst>
                </p:cNvPr>
                <p:cNvSpPr/>
                <p:nvPr/>
              </p:nvSpPr>
              <p:spPr>
                <a:xfrm>
                  <a:off x="5441660" y="4575736"/>
                  <a:ext cx="734212" cy="5125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Прямоугольник 5">
                  <a:extLst>
                    <a:ext uri="{FF2B5EF4-FFF2-40B4-BE49-F238E27FC236}">
                      <a16:creationId xmlns="" xmlns:a16="http://schemas.microsoft.com/office/drawing/2014/main" id="{7F989D37-FF7F-44C0-8AC4-8A952851A6DF}"/>
                    </a:ext>
                  </a:extLst>
                </p:cNvPr>
                <p:cNvSpPr/>
                <p:nvPr/>
              </p:nvSpPr>
              <p:spPr>
                <a:xfrm>
                  <a:off x="8928061" y="5304716"/>
                  <a:ext cx="762039" cy="4324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="" xmlns:a16="http://schemas.microsoft.com/office/drawing/2014/main" id="{60F5AFE8-C5C3-48B7-8418-2920E99E3370}"/>
                  </a:ext>
                </a:extLst>
              </p:cNvPr>
              <p:cNvGrpSpPr/>
              <p:nvPr/>
            </p:nvGrpSpPr>
            <p:grpSpPr>
              <a:xfrm>
                <a:off x="4721372" y="2380856"/>
                <a:ext cx="1186543" cy="1736719"/>
                <a:chOff x="4721372" y="2380856"/>
                <a:chExt cx="1186543" cy="1736719"/>
              </a:xfrm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="" xmlns:a16="http://schemas.microsoft.com/office/drawing/2014/main" id="{EB8B2CE2-EE53-41BE-BA6E-631A3EDD196D}"/>
                    </a:ext>
                  </a:extLst>
                </p:cNvPr>
                <p:cNvSpPr/>
                <p:nvPr/>
              </p:nvSpPr>
              <p:spPr>
                <a:xfrm>
                  <a:off x="4721372" y="2380856"/>
                  <a:ext cx="118654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 w="3175" cmpd="sng"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T Norms Regular" panose="02000503030000020003" pitchFamily="50" charset="-52"/>
                      <a:ea typeface="+mn-ea"/>
                      <a:cs typeface="Arial" panose="020B0604020202020204" pitchFamily="34" charset="0"/>
                    </a:rPr>
                    <a:t>CRISPR/Cas9 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Прямоугольник 23">
                  <a:extLst>
                    <a:ext uri="{FF2B5EF4-FFF2-40B4-BE49-F238E27FC236}">
                      <a16:creationId xmlns="" xmlns:a16="http://schemas.microsoft.com/office/drawing/2014/main" id="{A05B2A1C-814A-4162-B735-7B9DCA02A525}"/>
                    </a:ext>
                  </a:extLst>
                </p:cNvPr>
                <p:cNvSpPr/>
                <p:nvPr/>
              </p:nvSpPr>
              <p:spPr>
                <a:xfrm>
                  <a:off x="5083081" y="3840576"/>
                  <a:ext cx="59343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 w="3175" cmpd="sng"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T Norms Regular" panose="02000503030000020003" pitchFamily="50" charset="-52"/>
                      <a:ea typeface="+mn-ea"/>
                      <a:cs typeface="Arial" panose="020B0604020202020204" pitchFamily="34" charset="0"/>
                    </a:rPr>
                    <a:t>NHEJ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Прямоугольник 24">
                  <a:extLst>
                    <a:ext uri="{FF2B5EF4-FFF2-40B4-BE49-F238E27FC236}">
                      <a16:creationId xmlns="" xmlns:a16="http://schemas.microsoft.com/office/drawing/2014/main" id="{8EC94BCC-1031-4565-B51B-255F1F192873}"/>
                    </a:ext>
                  </a:extLst>
                </p:cNvPr>
                <p:cNvSpPr/>
                <p:nvPr/>
              </p:nvSpPr>
              <p:spPr>
                <a:xfrm>
                  <a:off x="5113171" y="3241295"/>
                  <a:ext cx="48923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 w="3175" cmpd="sng"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T Norms Regular" panose="02000503030000020003" pitchFamily="50" charset="-52"/>
                      <a:ea typeface="+mn-ea"/>
                      <a:cs typeface="Arial" panose="020B0604020202020204" pitchFamily="34" charset="0"/>
                    </a:rPr>
                    <a:t>DSB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B55004CE-F3B7-4729-8E4B-98F33BC92E84}"/>
                </a:ext>
              </a:extLst>
            </p:cNvPr>
            <p:cNvSpPr/>
            <p:nvPr/>
          </p:nvSpPr>
          <p:spPr>
            <a:xfrm>
              <a:off x="6826486" y="1392268"/>
              <a:ext cx="4603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 w="3175" cmpd="sng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T Norms Regular" panose="02000503030000020003" pitchFamily="50" charset="-52"/>
                  <a:ea typeface="+mn-ea"/>
                  <a:cs typeface="Arial" panose="020B0604020202020204" pitchFamily="34" charset="0"/>
                </a:rPr>
                <a:t>ura</a:t>
              </a:r>
              <a:r>
                <a:rPr kumimoji="0" lang="en-US" sz="1200" b="0" i="0" u="none" strike="noStrike" kern="1200" cap="none" spc="0" normalizeH="0" baseline="30000" noProof="0" dirty="0">
                  <a:ln w="3175" cmpd="sng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T Norms Regular" panose="02000503030000020003" pitchFamily="50" charset="-52"/>
                  <a:ea typeface="+mn-ea"/>
                  <a:cs typeface="Arial" panose="020B0604020202020204" pitchFamily="34" charset="0"/>
                </a:rPr>
                <a:t>+</a:t>
              </a:r>
              <a:endParaRPr kumimoji="0" lang="ru-RU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34E95B73-7906-44B0-B693-53B8143CE0F9}"/>
                </a:ext>
              </a:extLst>
            </p:cNvPr>
            <p:cNvSpPr/>
            <p:nvPr/>
          </p:nvSpPr>
          <p:spPr>
            <a:xfrm>
              <a:off x="6827254" y="3641858"/>
              <a:ext cx="4507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 w="3175" cmpd="sng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T Norms Regular" panose="02000503030000020003" pitchFamily="50" charset="-52"/>
                  <a:ea typeface="+mn-ea"/>
                  <a:cs typeface="Arial" panose="020B0604020202020204" pitchFamily="34" charset="0"/>
                </a:rPr>
                <a:t>ura</a:t>
              </a:r>
              <a:r>
                <a:rPr kumimoji="0" lang="en-US" sz="1200" b="0" i="0" u="none" strike="noStrike" kern="1200" cap="none" spc="0" normalizeH="0" baseline="30000" noProof="0" dirty="0">
                  <a:ln w="3175" cmpd="sng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T Norms Regular" panose="02000503030000020003" pitchFamily="50" charset="-52"/>
                  <a:ea typeface="+mn-ea"/>
                  <a:cs typeface="Arial" panose="020B0604020202020204" pitchFamily="34" charset="0"/>
                </a:rPr>
                <a:t>-</a:t>
              </a:r>
              <a:endParaRPr kumimoji="0" lang="ru-RU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085F276-D68F-4D63-9E85-3AB4EF006541}"/>
              </a:ext>
            </a:extLst>
          </p:cNvPr>
          <p:cNvSpPr/>
          <p:nvPr/>
        </p:nvSpPr>
        <p:spPr>
          <a:xfrm>
            <a:off x="11477179" y="6177702"/>
            <a:ext cx="71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41CFC57-D68D-473D-A08E-DE9428B5B1BA}"/>
              </a:ext>
            </a:extLst>
          </p:cNvPr>
          <p:cNvSpPr/>
          <p:nvPr/>
        </p:nvSpPr>
        <p:spPr>
          <a:xfrm>
            <a:off x="9527867" y="3711921"/>
            <a:ext cx="1612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Jinek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 et.al.,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2012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0B10EF-7FF9-484B-B708-1EA72FC3A3D8}"/>
              </a:ext>
            </a:extLst>
          </p:cNvPr>
          <p:cNvPicPr/>
          <p:nvPr/>
        </p:nvPicPr>
        <p:blipFill rotWithShape="1">
          <a:blip r:embed="rId3"/>
          <a:srcRect l="35420" t="28829" r="4608" b="21778"/>
          <a:stretch/>
        </p:blipFill>
        <p:spPr bwMode="auto">
          <a:xfrm>
            <a:off x="3486246" y="908720"/>
            <a:ext cx="4553970" cy="2630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036E144-B0C9-4845-A753-F71A06909F77}"/>
              </a:ext>
            </a:extLst>
          </p:cNvPr>
          <p:cNvGrpSpPr/>
          <p:nvPr/>
        </p:nvGrpSpPr>
        <p:grpSpPr>
          <a:xfrm>
            <a:off x="4695687" y="3978564"/>
            <a:ext cx="4047415" cy="1826700"/>
            <a:chOff x="6478998" y="3326020"/>
            <a:chExt cx="4047415" cy="1826700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21763740-3863-4991-B347-A24A6699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t="63650" r="62513" b="17319"/>
            <a:stretch/>
          </p:blipFill>
          <p:spPr>
            <a:xfrm>
              <a:off x="6478998" y="3636010"/>
              <a:ext cx="2720382" cy="1305158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DBD184EF-916F-4081-A023-6040451316F6}"/>
                </a:ext>
              </a:extLst>
            </p:cNvPr>
            <p:cNvSpPr/>
            <p:nvPr/>
          </p:nvSpPr>
          <p:spPr>
            <a:xfrm>
              <a:off x="8256240" y="4875721"/>
              <a:ext cx="22701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Saumya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M.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Sankaran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et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al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., 2021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F1E69C1F-E360-4011-9EDA-0B76BCE5AC2A}"/>
                </a:ext>
              </a:extLst>
            </p:cNvPr>
            <p:cNvSpPr/>
            <p:nvPr/>
          </p:nvSpPr>
          <p:spPr>
            <a:xfrm>
              <a:off x="6775367" y="3332696"/>
              <a:ext cx="10638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-gRNA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A3224587-74B1-4A41-A607-34073558A864}"/>
                </a:ext>
              </a:extLst>
            </p:cNvPr>
            <p:cNvSpPr/>
            <p:nvPr/>
          </p:nvSpPr>
          <p:spPr>
            <a:xfrm>
              <a:off x="8135558" y="3326020"/>
              <a:ext cx="10638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gRNA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FE989BA-96F5-4F13-A7F5-4855EA5666E0}"/>
              </a:ext>
            </a:extLst>
          </p:cNvPr>
          <p:cNvPicPr/>
          <p:nvPr/>
        </p:nvPicPr>
        <p:blipFill rotWithShape="1">
          <a:blip r:embed="rId5"/>
          <a:srcRect r="76283" b="62767"/>
          <a:stretch/>
        </p:blipFill>
        <p:spPr>
          <a:xfrm>
            <a:off x="218548" y="1096018"/>
            <a:ext cx="2025071" cy="1664082"/>
          </a:xfrm>
          <a:prstGeom prst="rect">
            <a:avLst/>
          </a:prstGeom>
        </p:spPr>
      </p:pic>
      <p:sp>
        <p:nvSpPr>
          <p:cNvPr id="32" name="Стрелка: вправо 31">
            <a:extLst>
              <a:ext uri="{FF2B5EF4-FFF2-40B4-BE49-F238E27FC236}">
                <a16:creationId xmlns="" xmlns:a16="http://schemas.microsoft.com/office/drawing/2014/main" id="{B8915C1F-13FD-4D7D-ABE1-E47E098D0176}"/>
              </a:ext>
            </a:extLst>
          </p:cNvPr>
          <p:cNvSpPr/>
          <p:nvPr/>
        </p:nvSpPr>
        <p:spPr>
          <a:xfrm>
            <a:off x="7968208" y="1916832"/>
            <a:ext cx="805927" cy="64292"/>
          </a:xfrm>
          <a:prstGeom prst="rightArrow">
            <a:avLst>
              <a:gd name="adj1" fmla="val 36207"/>
              <a:gd name="adj2" fmla="val 74138"/>
            </a:avLst>
          </a:prstGeom>
          <a:solidFill>
            <a:srgbClr val="F57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="" xmlns:a16="http://schemas.microsoft.com/office/drawing/2014/main" id="{3C312204-7687-4800-9CC4-73DE2F1818D0}"/>
              </a:ext>
            </a:extLst>
          </p:cNvPr>
          <p:cNvSpPr/>
          <p:nvPr/>
        </p:nvSpPr>
        <p:spPr>
          <a:xfrm>
            <a:off x="2502493" y="1951473"/>
            <a:ext cx="805927" cy="64292"/>
          </a:xfrm>
          <a:prstGeom prst="rightArrow">
            <a:avLst>
              <a:gd name="adj1" fmla="val 36207"/>
              <a:gd name="adj2" fmla="val 74138"/>
            </a:avLst>
          </a:prstGeom>
          <a:solidFill>
            <a:srgbClr val="F57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77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Овал 4">
            <a:extLst>
              <a:ext uri="{FF2B5EF4-FFF2-40B4-BE49-F238E27FC236}">
                <a16:creationId xmlns="" xmlns:a16="http://schemas.microsoft.com/office/drawing/2014/main" id="{BEDA2965-79DC-459D-91A7-B2BEC82D8CFB}"/>
              </a:ext>
            </a:extLst>
          </p:cNvPr>
          <p:cNvSpPr/>
          <p:nvPr/>
        </p:nvSpPr>
        <p:spPr>
          <a:xfrm>
            <a:off x="470263" y="508000"/>
            <a:ext cx="705394" cy="6676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Regular" panose="02000503030000020003" pitchFamily="50" charset="-52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C6B9961-8D6D-4D61-B4EA-266932E09006}"/>
              </a:ext>
            </a:extLst>
          </p:cNvPr>
          <p:cNvSpPr/>
          <p:nvPr/>
        </p:nvSpPr>
        <p:spPr>
          <a:xfrm>
            <a:off x="557864" y="188640"/>
            <a:ext cx="112987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ОЦЕНКА ЭФФЕКТИВНОСТИ Cas9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B0BBAC3-0E0F-4DD2-ABF3-ECFAFD91E395}"/>
              </a:ext>
            </a:extLst>
          </p:cNvPr>
          <p:cNvSpPr/>
          <p:nvPr/>
        </p:nvSpPr>
        <p:spPr>
          <a:xfrm>
            <a:off x="11477179" y="6177702"/>
            <a:ext cx="71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57519"/>
                </a:solidFill>
                <a:effectLst/>
                <a:uLnTx/>
                <a:uFillTx/>
                <a:latin typeface="TT Norms Bold" panose="020B0604020202020204" charset="-52"/>
                <a:ea typeface="+mn-ea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18" name="Picture 2" descr="RET">
            <a:extLst>
              <a:ext uri="{FF2B5EF4-FFF2-40B4-BE49-F238E27FC236}">
                <a16:creationId xmlns="" xmlns:a16="http://schemas.microsoft.com/office/drawing/2014/main" id="{E04C5E9B-FC1B-4890-AC4F-026D2639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552882"/>
            <a:ext cx="6500743" cy="37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F117BB6-30BE-4825-B75D-E6BA477478B7}"/>
              </a:ext>
            </a:extLst>
          </p:cNvPr>
          <p:cNvSpPr/>
          <p:nvPr/>
        </p:nvSpPr>
        <p:spPr>
          <a:xfrm>
            <a:off x="873760" y="5517232"/>
            <a:ext cx="10766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Относительная эффективность трансформации плазмидами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PC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G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20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C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19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18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17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Cas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9 штаммов дрожжей с разными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T Norms Regular" panose="020B0604020202020204" charset="-52"/>
                <a:ea typeface="+mn-ea"/>
                <a:cs typeface="+mn-cs"/>
              </a:rPr>
              <a:t>PAM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T Norms Regular" panose="020B0604020202020204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17535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245</Words>
  <Application>Microsoft Office PowerPoint</Application>
  <PresentationFormat>Широкоэкранный</PresentationFormat>
  <Paragraphs>80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TT Norms Bold</vt:lpstr>
      <vt:lpstr>TT Norms Light</vt:lpstr>
      <vt:lpstr>TT Norms Medium</vt:lpstr>
      <vt:lpstr>TT Norms Regular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andrei shumega</dc:creator>
  <cp:lastModifiedBy>Учетная запись Майкрософт</cp:lastModifiedBy>
  <cp:revision>5</cp:revision>
  <dcterms:created xsi:type="dcterms:W3CDTF">2025-01-21T10:51:42Z</dcterms:created>
  <dcterms:modified xsi:type="dcterms:W3CDTF">2025-04-23T08:25:48Z</dcterms:modified>
</cp:coreProperties>
</file>